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58" r:id="rId4"/>
    <p:sldId id="274" r:id="rId5"/>
    <p:sldId id="275" r:id="rId6"/>
    <p:sldId id="273" r:id="rId7"/>
    <p:sldId id="277" r:id="rId8"/>
    <p:sldId id="278" r:id="rId9"/>
    <p:sldId id="298" r:id="rId10"/>
    <p:sldId id="299" r:id="rId11"/>
    <p:sldId id="300" r:id="rId12"/>
    <p:sldId id="279" r:id="rId13"/>
    <p:sldId id="259" r:id="rId14"/>
    <p:sldId id="293" r:id="rId15"/>
    <p:sldId id="260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4" r:id="rId26"/>
    <p:sldId id="295" r:id="rId27"/>
    <p:sldId id="296" r:id="rId28"/>
    <p:sldId id="29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D8E7-6936-4EE1-BD78-13DC0F0180F6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DEFE-71B4-4C84-93B4-648216472D21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1120D-C1B7-402D-9204-680A966B6902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56E6-56E4-40E6-AF33-F247DC218E1A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72255-F1F4-4417-96D9-AF455F5BA241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2AAC-BECA-4296-84E6-814DFF8B44AA}" type="datetime1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8135-27B7-4B22-9975-D105E3B8E672}" type="datetime1">
              <a:rPr lang="de-DE" smtClean="0"/>
              <a:t>02.12.2019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5EC5-916E-4E1A-8C95-E3E0173A6544}" type="datetime1">
              <a:rPr lang="de-DE" smtClean="0"/>
              <a:t>02.12.2019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4C35A-6698-4C0E-BB4B-E1D821E06291}" type="datetime1">
              <a:rPr lang="de-DE" smtClean="0"/>
              <a:t>02.12.2019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AD95-B925-40B7-B67B-B7C45AF045EB}" type="datetime1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FD18B-AC77-4DB9-A589-B5485D84C8A5}" type="datetime1">
              <a:rPr lang="de-DE" smtClean="0"/>
              <a:t>02.12.2019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FB24C-B4B6-4EBC-A24D-7F27B37060DC}" type="datetime1">
              <a:rPr lang="de-DE" smtClean="0"/>
              <a:t>02.12.2019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VerbaAlpina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Projektpartner</a:t>
            </a:r>
            <a:r>
              <a:rPr lang="en-US" sz="2200" dirty="0"/>
              <a:t>: Dr. Stephan </a:t>
            </a:r>
            <a:r>
              <a:rPr lang="en-US" sz="2200" dirty="0" err="1"/>
              <a:t>Lücke</a:t>
            </a:r>
            <a:r>
              <a:rPr lang="en-US" sz="2200" dirty="0"/>
              <a:t>, IT-Gruppe </a:t>
            </a:r>
            <a:r>
              <a:rPr lang="en-US" sz="2200" dirty="0" err="1"/>
              <a:t>Geisteswissenschaften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Gruppenmitglieder</a:t>
            </a:r>
            <a:r>
              <a:rPr lang="en-US" sz="2200" dirty="0"/>
              <a:t>: Lena </a:t>
            </a:r>
            <a:r>
              <a:rPr lang="en-US" sz="2200" dirty="0" err="1"/>
              <a:t>Zelinka</a:t>
            </a:r>
            <a:r>
              <a:rPr lang="en-US" sz="2200" dirty="0"/>
              <a:t>, </a:t>
            </a:r>
            <a:r>
              <a:rPr lang="en-US" sz="2200" dirty="0" err="1"/>
              <a:t>Benedikt</a:t>
            </a:r>
            <a:r>
              <a:rPr lang="en-US" sz="2200" dirty="0"/>
              <a:t> </a:t>
            </a:r>
            <a:r>
              <a:rPr lang="en-US" sz="2200" dirty="0" err="1"/>
              <a:t>Arnthof</a:t>
            </a:r>
            <a:r>
              <a:rPr lang="en-US" sz="2200" dirty="0"/>
              <a:t> und Julia </a:t>
            </a:r>
            <a:r>
              <a:rPr lang="en-US" sz="2200" dirty="0" err="1"/>
              <a:t>Höpler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Betreuer</a:t>
            </a:r>
            <a:r>
              <a:rPr lang="en-US" sz="22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Ort: </a:t>
            </a:r>
            <a:r>
              <a:rPr lang="en-US" sz="2200" dirty="0" err="1"/>
              <a:t>Ludwigstr</a:t>
            </a:r>
            <a:r>
              <a:rPr lang="en-US" sz="2200" dirty="0"/>
              <a:t>. 33, München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Datum: 10. </a:t>
            </a:r>
            <a:r>
              <a:rPr lang="en-US" sz="2200" dirty="0" err="1"/>
              <a:t>Dezember</a:t>
            </a:r>
            <a:r>
              <a:rPr lang="en-US" sz="2200" dirty="0"/>
              <a:t> 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4F850-F612-48A9-AD37-28E78278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BC470-D0B7-434B-940F-00A66C1F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D9B2456-7237-4A5A-9D3D-E358D3066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6123B0-6AF8-4B34-8F45-F80C5955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1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EC0F3-DFCE-4C47-8CA8-2DCF85F6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A7F927-2628-4430-95B2-7D799133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001F495-7522-4FC4-9862-27025825C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54900" cy="466079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71CB6F-1BF0-49DB-B5AD-5BD46E64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20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D7E4-2F92-4D1D-9942-A38CBDF3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Georeferenzierung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72D40B1-CAFC-4A32-9EDB-5A413060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333500"/>
            <a:ext cx="7067467" cy="530153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A9F6B-7814-4B7F-962D-F555C6BC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A3692A-73D1-408D-BCB4-50DB4E0B90DC}"/>
              </a:ext>
            </a:extLst>
          </p:cNvPr>
          <p:cNvSpPr txBox="1"/>
          <p:nvPr/>
        </p:nvSpPr>
        <p:spPr>
          <a:xfrm>
            <a:off x="8791575" y="19907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Power User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C54A878-2B87-4D66-8DE3-699E3A5A443D}"/>
              </a:ext>
            </a:extLst>
          </p:cNvPr>
          <p:cNvSpPr/>
          <p:nvPr/>
        </p:nvSpPr>
        <p:spPr>
          <a:xfrm>
            <a:off x="8982075" y="2070616"/>
            <a:ext cx="200025" cy="209550"/>
          </a:xfrm>
          <a:prstGeom prst="ellipse">
            <a:avLst/>
          </a:prstGeom>
          <a:solidFill>
            <a:srgbClr val="FABA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A4A274-80A2-430F-9DA6-80DCB42432DB}"/>
              </a:ext>
            </a:extLst>
          </p:cNvPr>
          <p:cNvSpPr/>
          <p:nvPr/>
        </p:nvSpPr>
        <p:spPr>
          <a:xfrm>
            <a:off x="8791575" y="1914525"/>
            <a:ext cx="1876425" cy="542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B2EB05-1433-4724-AE42-C21B198C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5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4921C-442D-49B9-9F71-69E28C4A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EEAEC-41FF-429B-B02B-CF37E42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Zu untersuchen: Häufen sich romanische Basistypen im Slavischen und Germanischen in der Nähe von Zentren lat. Inschriftenfunde?</a:t>
            </a:r>
          </a:p>
          <a:p>
            <a:r>
              <a:rPr lang="de-DE" dirty="0"/>
              <a:t>Romanische Basistypen: Vorrömisch und Lateinisch</a:t>
            </a:r>
          </a:p>
          <a:p>
            <a:r>
              <a:rPr lang="de-DE" dirty="0"/>
              <a:t>Vier Betrachtungsebenen: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ger_vor</a:t>
            </a:r>
            <a:r>
              <a:rPr lang="de-DE" dirty="0"/>
              <a:t>: germanisch-vorrömisch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ger_lat</a:t>
            </a:r>
            <a:r>
              <a:rPr lang="de-DE" dirty="0"/>
              <a:t>: germanisch-lateinisch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sla_vor</a:t>
            </a:r>
            <a:r>
              <a:rPr lang="de-DE" dirty="0"/>
              <a:t>: slavisch-vorrömisch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sla_lat</a:t>
            </a:r>
            <a:r>
              <a:rPr lang="de-DE" dirty="0"/>
              <a:t>: slavisch-lateinisch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A2227A-509F-4E01-B0A9-58942AE0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C66272-5E03-45F3-A918-28D35471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4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95916-25F3-43B0-8ADA-E3673809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402F7-FD8C-43DD-8B27-13510123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untersuchen: Häufen sich lat. Inschriften in der Umgebung von Ortschaften, die auf der Tabula Peutingeriana erscheinen?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53DBC3-11BE-4CEA-8602-60E0294D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73F84-3831-4622-8F58-F8EB3E41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3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EFC32-6EEC-4634-9771-85244496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Teilprojekt</a:t>
            </a:r>
            <a:r>
              <a:rPr lang="de-DE"/>
              <a:t> </a:t>
            </a:r>
            <a:r>
              <a:rPr lang="de-DE" b="1"/>
              <a:t>2</a:t>
            </a:r>
            <a:r>
              <a:rPr lang="de-DE"/>
              <a:t> - Romanische Basistypen in der Nähe von lateinischen Inschriftenfunde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4EE341-C4DB-4F6A-8070-739E0B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4CEB7F3D-1FB5-4029-9314-7BA54C6C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180"/>
            <a:ext cx="7229563" cy="4132678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63026D-BE1E-4566-9251-6800E447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31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21935-8721-464E-A7EF-4317D3CD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B448F6-C6A1-4E59-A225-77C8CFE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11D711-B201-4E12-B055-B3B18143B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4"/>
            <a:ext cx="7462688" cy="4665661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A9AC36-2D66-490F-A6B6-971D6F2F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7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C721-D81F-46FB-9BC4-B92281AC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1AD64-A49B-40C7-BA9A-D995B952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5FD8F1-D7B7-4E9C-A072-73AFB4E7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700"/>
            <a:ext cx="7302721" cy="4565650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F1BF724-5183-43F1-AAA8-5F7277232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963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7461-9ED7-470E-A0FF-A473829C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57831-23ED-4825-8512-9BE6414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5640CF-5991-477F-B6DB-1C63915E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8538" r="2036" b="11390"/>
          <a:stretch/>
        </p:blipFill>
        <p:spPr>
          <a:xfrm>
            <a:off x="838200" y="1690688"/>
            <a:ext cx="9131028" cy="466566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16F14F-8E4B-4C28-869A-0D3BEDC9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8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0BC22-4AEB-4E09-A044-6D4185FD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BC85B-5D02-4034-8E35-241317E5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B507F63-4A8C-40CF-A2AA-97B8EEA1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190"/>
            <a:ext cx="7234759" cy="4523160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ED0774-83AD-4DD9-A8BC-9BF7BFFF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6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b="1" dirty="0">
                <a:solidFill>
                  <a:prstClr val="black"/>
                </a:solidFill>
              </a:rPr>
              <a:t>Einführung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Projektbeschreibung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Studiendesign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die Teilprojekte im Überblick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???????????? Titel für Teilprojekt 2 ???</a:t>
            </a:r>
            <a:endParaRPr lang="de-DE" dirty="0">
              <a:solidFill>
                <a:prstClr val="black"/>
              </a:solidFill>
            </a:endParaRP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10. Dezember 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7A7E-B8C9-44BD-A997-7018780E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043380-371F-4720-B3BB-EF58278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0F5091-4F41-48A4-A301-A9B25361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2336" r="1365" b="10808"/>
          <a:stretch/>
        </p:blipFill>
        <p:spPr>
          <a:xfrm>
            <a:off x="838200" y="1943100"/>
            <a:ext cx="9052178" cy="4413250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82ACEF-C3F7-43B8-BAE1-514D7162C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34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99C-6CAB-41E0-9522-F4DB4BD3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8FE396-5A7D-4925-B0D1-6D8BF187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8DF9F6A-9B85-448F-BFB7-A713B1FC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850"/>
            <a:ext cx="7219950" cy="451390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5AE640-4F86-4AAE-B5D7-21E77E40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01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26546-403A-473F-9FC5-867D835C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6327FC-D354-48F3-8231-3F5ACA3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11163A4-901C-42C3-9133-97D3224C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b="5152"/>
          <a:stretch/>
        </p:blipFill>
        <p:spPr>
          <a:xfrm>
            <a:off x="838199" y="1838324"/>
            <a:ext cx="7547959" cy="4518025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9DB082-1509-437D-8C38-872E7D984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5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C5751-EB39-4E5E-B001-CE119D89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3ABF7-6A8E-47D2-9DBD-36397D78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F79B887-6BC6-4EF3-A201-BBFAEE2B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F6D0F5-939B-468F-8DD5-19465BF1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189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DB86-1127-468B-A739-3AB5366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91007-AB1D-4C4A-A784-B6382CE8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FD89532-7FD9-4E9F-BA43-60B12A9B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750"/>
            <a:ext cx="7272250" cy="4546600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ECFBFF-4B56-4184-9211-E8A2E9C0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0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F236C-6246-4204-947A-71C33FF0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82D97C-5B87-4155-895A-4AE2F7E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CD7642-DA94-4C1E-B946-998A387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0E69CB-9EA7-4050-8531-60E5707CF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1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3790B-F700-470E-A32C-325A4EC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241FB2-0892-4CB3-8191-F1B57D4A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9363D-6A0E-4C79-9351-6DAB974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13F7E5-940C-47EE-A554-EB612979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12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C888D-6379-4034-B779-97978D68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1569C6-67C6-427E-A1E7-55EFBB63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46A9D-E0F8-46ED-A532-657FA0CF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CBD0C4-8682-4840-9229-63C40F90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00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Ziel des Projekts: systematische Sprach- und politische Grenzen überschreitende Sammlung von Bezeichnungen, die im Alpenraum für ausgewählte Konzepte gebräuchlich sind oder waren</a:t>
            </a:r>
          </a:p>
          <a:p>
            <a:r>
              <a:rPr lang="de-DE" dirty="0"/>
              <a:t>Bezeichnung: idealisierte Instanz eines geschriebenen, gesprochenen oder gedachten Wortes</a:t>
            </a:r>
          </a:p>
          <a:p>
            <a:r>
              <a:rPr lang="de-DE" dirty="0"/>
              <a:t>Konzept: außersprachliche Kategorie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Sprachgebiete (</a:t>
            </a:r>
            <a:r>
              <a:rPr lang="de-DE" dirty="0" err="1">
                <a:solidFill>
                  <a:srgbClr val="FF0000"/>
                </a:solidFill>
              </a:rPr>
              <a:t>Map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b="1" dirty="0"/>
              <a:t> </a:t>
            </a:r>
            <a:r>
              <a:rPr lang="de-DE" dirty="0"/>
              <a:t>-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die Teilprojekte im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1. Teilprojekt: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Teilprojekt: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5E9A2-2914-4976-A4E0-DC4A0C51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2D4AAE-B19A-42CF-836A-DE6E1BC8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9211C1-136E-4670-A75E-736840E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D4BAB3-20F1-4D19-9718-138AF675357F}"/>
              </a:ext>
            </a:extLst>
          </p:cNvPr>
          <p:cNvSpPr txBox="1"/>
          <p:nvPr/>
        </p:nvSpPr>
        <p:spPr>
          <a:xfrm>
            <a:off x="838200" y="1279009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2017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C514DC-BA75-4B87-952F-FDED1236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27761" cy="48863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D46814-3B48-4D39-9C73-53E86EF20F5C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FC86A5-AA72-4484-B467-F819AF3E2295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86D4F9-E3AE-4941-AEC9-1DF2EC0BE2CF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4C6F38-DDE1-4813-8CAB-1D053119B897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0B4959-8254-412D-8A8A-4CC020FE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0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577C-3B67-477A-822C-0244C54E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412170-C066-4855-A6AD-C943C7EF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15857" cy="48783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1E73-5D72-4F4C-97D1-CBAACABF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B80EDA-A7AF-48AB-A786-22A9F80D02A0}"/>
              </a:ext>
            </a:extLst>
          </p:cNvPr>
          <p:cNvSpPr txBox="1"/>
          <p:nvPr/>
        </p:nvSpPr>
        <p:spPr>
          <a:xfrm>
            <a:off x="838200" y="1283256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2018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D4B705-2773-4949-9864-F9CBFBD4947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769F8C-08DB-4D47-BB4B-E4A8B0638255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793260-D6DC-4456-9D9F-3A115E1B6642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EFA41E-B3AC-41DE-8D1A-97875566F06B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464CA9-C1D8-45EA-A508-424D2AD2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3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7305-84CB-4C2D-816D-FC067DE1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2D14D0-37E3-49E8-8CAE-8B782152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3063"/>
            <a:ext cx="7427179" cy="49526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DFCF0-70B4-436C-A28B-EF32C514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C85BFA-2850-48CF-B30A-F3FA755ECB66}"/>
              </a:ext>
            </a:extLst>
          </p:cNvPr>
          <p:cNvSpPr txBox="1"/>
          <p:nvPr/>
        </p:nvSpPr>
        <p:spPr>
          <a:xfrm>
            <a:off x="838200" y="1260572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2019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CBD3D95-4196-4F1B-BE82-5F2A93D2C134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9032E7-55C1-435C-A404-38449EF95BE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524E2BC-2B5A-412D-8BC2-5E267A5D68F4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918E9B1-0D96-4040-BE1B-41316153CA55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F65303-562B-4CF9-A375-5CF88BFE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9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19A04-8464-4AE7-A65A-D54448D9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4DBB9-78B4-470D-AC3C-32477AFE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1088406-74DD-439F-9CB1-4204554E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454901" cy="4660792"/>
          </a:xfr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321150-45A7-4DB0-B5BC-85DC99EB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5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Breitbild</PresentationFormat>
  <Paragraphs>115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VerbaAlpina</vt:lpstr>
      <vt:lpstr>Gliederung</vt:lpstr>
      <vt:lpstr>VerbaAlpina – Projektbeschreibung</vt:lpstr>
      <vt:lpstr>VerbaAlpina - Studiendesign</vt:lpstr>
      <vt:lpstr>VerbaAlpina – die Teilprojekte im Überblick</vt:lpstr>
      <vt:lpstr>Teilprojekt 1 – Chronoreferenzierung</vt:lpstr>
      <vt:lpstr>Teilprojekt 1 – Chronoreferenzierung</vt:lpstr>
      <vt:lpstr>Teilprojekt 1 – Chronoreferenzierung</vt:lpstr>
      <vt:lpstr>Teilprojekt 1 – Top 3 Publicity-Aktionen</vt:lpstr>
      <vt:lpstr>Teilprojekt 1 – Top 3 Publicity-Aktionen</vt:lpstr>
      <vt:lpstr>Teilprojekt 1 – Top 3 Publicity-Aktionen</vt:lpstr>
      <vt:lpstr>Teilprojekt 1 – Georeferenzierung</vt:lpstr>
      <vt:lpstr>Teilprojekt 2 </vt:lpstr>
      <vt:lpstr>Teilprojekt 2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VerbaAlpina</dc:title>
  <dc:creator>Julia Höpler</dc:creator>
  <cp:lastModifiedBy>Julia Höpler</cp:lastModifiedBy>
  <cp:revision>27</cp:revision>
  <dcterms:created xsi:type="dcterms:W3CDTF">2019-12-01T10:31:02Z</dcterms:created>
  <dcterms:modified xsi:type="dcterms:W3CDTF">2019-12-02T16:30:08Z</dcterms:modified>
</cp:coreProperties>
</file>